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D7BE60-B192-4521-BB34-4B203F12CBCA}" type="datetimeFigureOut">
              <a:rPr lang="ar-EG" smtClean="0"/>
              <a:pPr/>
              <a:t>04/08/1441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9774BE0-0274-408A-A274-548672406F84}"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AF51321F-63E1-4734-A301-EE894B64144C}" type="slidenum">
              <a:rPr lang="ar-EG" smtClean="0"/>
              <a:pPr/>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04/08/1441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04/08/1441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04/08/1441</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04/08/1441</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04/08/1441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04/08/1441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57233"/>
            <a:ext cx="7772400" cy="2143140"/>
          </a:xfrm>
        </p:spPr>
        <p:txBody>
          <a:bodyPr>
            <a:noAutofit/>
          </a:bodyPr>
          <a:lstStyle/>
          <a:p>
            <a:pPr algn="ctr"/>
            <a:r>
              <a:rPr lang="ar-EG" sz="4400" dirty="0" smtClean="0">
                <a:solidFill>
                  <a:srgbClr val="FFFF00"/>
                </a:solidFill>
                <a:effectLst>
                  <a:outerShdw blurRad="38100" dist="38100" dir="2700000" algn="tl">
                    <a:srgbClr val="000000">
                      <a:alpha val="43137"/>
                    </a:srgbClr>
                  </a:outerShdw>
                </a:effectLst>
              </a:rPr>
              <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مادة</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موضوع خاص في </a:t>
            </a:r>
            <a:r>
              <a:rPr lang="ar-EG" sz="4400" dirty="0" smtClean="0">
                <a:solidFill>
                  <a:srgbClr val="FFFF00"/>
                </a:solidFill>
                <a:effectLst>
                  <a:outerShdw blurRad="38100" dist="38100" dir="2700000" algn="tl">
                    <a:srgbClr val="000000">
                      <a:alpha val="43137"/>
                    </a:srgbClr>
                  </a:outerShdw>
                </a:effectLst>
              </a:rPr>
              <a:t>السرد</a:t>
            </a:r>
            <a:endParaRPr lang="ar-EG" sz="4400" dirty="0">
              <a:solidFill>
                <a:srgbClr val="FFFF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371600" y="3500438"/>
            <a:ext cx="6400800" cy="1714512"/>
          </a:xfrm>
        </p:spPr>
        <p:txBody>
          <a:bodyPr>
            <a:normAutofit/>
          </a:bodyPr>
          <a:lstStyle/>
          <a:p>
            <a:pPr algn="ctr"/>
            <a:r>
              <a:rPr lang="ar-EG" sz="2800" dirty="0" smtClean="0"/>
              <a:t>أ.د/ </a:t>
            </a:r>
            <a:r>
              <a:rPr lang="ar-EG" sz="2800" dirty="0" smtClean="0"/>
              <a:t>يحيى خاطر</a:t>
            </a:r>
            <a:endParaRPr lang="ar-EG"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5" name="عنصر نائب للمحتوى 4"/>
          <p:cNvSpPr>
            <a:spLocks noGrp="1"/>
          </p:cNvSpPr>
          <p:nvPr>
            <p:ph sz="quarter" idx="1"/>
          </p:nvPr>
        </p:nvSpPr>
        <p:spPr/>
        <p:txBody>
          <a:bodyPr>
            <a:normAutofit lnSpcReduction="10000"/>
          </a:bodyPr>
          <a:lstStyle/>
          <a:p>
            <a:pPr algn="just"/>
            <a:r>
              <a:rPr lang="ar-EG" dirty="0" smtClean="0"/>
              <a:t>الطول ليس العنصر الوحيد الذي يميز الرواية عن باقي الأجناس الأدبية النثرية الأخرى، وإنما توجد مقومات فنية أخرى تجعلها ممتعة لقرائها. ومن هذه المقومات الفنية العناصر التالية:</a:t>
            </a:r>
          </a:p>
          <a:p>
            <a:pPr algn="just"/>
            <a:r>
              <a:rPr lang="ar-EG" b="1" dirty="0" smtClean="0"/>
              <a:t>موضوع الرواية</a:t>
            </a:r>
            <a:endParaRPr lang="ar-EG" dirty="0" smtClean="0"/>
          </a:p>
          <a:p>
            <a:pPr algn="just"/>
            <a:r>
              <a:rPr lang="ar-EG" dirty="0" smtClean="0"/>
              <a:t>يدور العمل الأدبي فيها حول حادثة رئيسية واحدة، تتفرع منها أحداث ثانوية أخرى متعددة، وعلى الرغم من تركيز الأحداث على بطل أو اثنين إلا أنه هناك شخصيات ثانوية أيضاً تظهر في هذه الرواية تقوم بتجسيد هذه الأحداث أو المواضيع الثانوية.</a:t>
            </a:r>
          </a:p>
          <a:p>
            <a:pPr algn="just"/>
            <a:r>
              <a:rPr lang="ar-EG" dirty="0" smtClean="0"/>
              <a:t/>
            </a:r>
            <a:br>
              <a:rPr lang="ar-EG" dirty="0" smtClean="0"/>
            </a:b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a:t>
            </a:r>
            <a:r>
              <a:rPr lang="ar-EG" sz="1600" b="1" dirty="0" smtClean="0">
                <a:solidFill>
                  <a:srgbClr val="FF0000"/>
                </a:solidFill>
              </a:rPr>
              <a:t>الثانية</a:t>
            </a:r>
            <a:endParaRPr lang="ar-EG" sz="1600" b="1" dirty="0">
              <a:solidFill>
                <a:srgbClr val="FF0000"/>
              </a:solidFill>
            </a:endParaRPr>
          </a:p>
        </p:txBody>
      </p:sp>
      <p:sp>
        <p:nvSpPr>
          <p:cNvPr id="5" name="عنصر نائب للمحتوى 4"/>
          <p:cNvSpPr>
            <a:spLocks noGrp="1"/>
          </p:cNvSpPr>
          <p:nvPr>
            <p:ph sz="quarter" idx="1"/>
          </p:nvPr>
        </p:nvSpPr>
        <p:spPr/>
        <p:txBody>
          <a:bodyPr>
            <a:normAutofit lnSpcReduction="10000"/>
          </a:bodyPr>
          <a:lstStyle/>
          <a:p>
            <a:pPr algn="just"/>
            <a:r>
              <a:rPr lang="ar-EG" b="1" dirty="0" smtClean="0"/>
              <a:t>التفصيل في الرواية</a:t>
            </a:r>
            <a:endParaRPr lang="ar-EG" dirty="0" smtClean="0"/>
          </a:p>
          <a:p>
            <a:pPr algn="just"/>
            <a:r>
              <a:rPr lang="ar-EG" dirty="0" smtClean="0"/>
              <a:t>من خصائص الرواية أن كاتبها يميل إلى الإسهاب في سرد الأحداث بما فيها الزمان والمكان ولا يترك شيئاً إلا أن يقدم له وصفاً مفصلاً.. حيث أن الرواية تستمد طولها من هذا الوصف التفصيلي. ويضم الموضوع العديد من الأمور التي تعكس دقائق الأمور في بيئة أو مجتمع، فنظرة الكاتب هنا في الرواية هي نظرة شمولية لا تقتصر على خبراته الشخصية وإنما تشتمل على أحداث وطبائع وعادات وأزمنة قد لا يكون مر </a:t>
            </a:r>
            <a:r>
              <a:rPr lang="ar-EG" dirty="0" err="1" smtClean="0"/>
              <a:t>بها</a:t>
            </a:r>
            <a:r>
              <a:rPr lang="ar-EG" dirty="0" smtClean="0"/>
              <a:t>.</a:t>
            </a:r>
          </a:p>
          <a:p>
            <a:pPr algn="just"/>
            <a:r>
              <a:rPr lang="ar-EG" dirty="0" smtClean="0"/>
              <a:t/>
            </a:r>
            <a:br>
              <a:rPr lang="ar-EG" dirty="0" smtClean="0"/>
            </a:b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4" name="عنصر نائب للمحتوى 3"/>
          <p:cNvSpPr>
            <a:spLocks noGrp="1"/>
          </p:cNvSpPr>
          <p:nvPr>
            <p:ph sz="quarter" idx="1"/>
          </p:nvPr>
        </p:nvSpPr>
        <p:spPr/>
        <p:txBody>
          <a:bodyPr/>
          <a:lstStyle/>
          <a:p>
            <a:pPr algn="just"/>
            <a:r>
              <a:rPr lang="ar-EG" b="1" dirty="0" smtClean="0"/>
              <a:t>فنية الرواية</a:t>
            </a:r>
            <a:endParaRPr lang="ar-EG" dirty="0" smtClean="0"/>
          </a:p>
          <a:p>
            <a:pPr algn="just"/>
            <a:r>
              <a:rPr lang="ar-EG" dirty="0" smtClean="0"/>
              <a:t>هناك بعض النقاد يشيرون إلى أن الرواية تفتقد إلى عنصر الفنية لتشعب أحداثها والوقوف على تفاصيل يتم الإسهاب فيها. أي أن حرية الكاتب سواء للإيجاز أو الإسهاب (بالطبع دون أن تتأثر المقومات الأساسية في كتابة الرواية) يعني عدم التقيد، وعدم التقيد يعطي سهولة في الكتابة ولا يكون هناك احتياج للدقة.</a:t>
            </a:r>
          </a:p>
          <a:p>
            <a:pPr algn="just"/>
            <a:r>
              <a:rPr lang="ar-EG" dirty="0" smtClean="0"/>
              <a:t/>
            </a:r>
            <a:br>
              <a:rPr lang="ar-EG" dirty="0" smtClean="0"/>
            </a:b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rmAutofit fontScale="90000"/>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4" name="عنصر نائب للمحتوى 3"/>
          <p:cNvSpPr>
            <a:spLocks noGrp="1"/>
          </p:cNvSpPr>
          <p:nvPr>
            <p:ph sz="quarter" idx="1"/>
          </p:nvPr>
        </p:nvSpPr>
        <p:spPr/>
        <p:txBody>
          <a:bodyPr>
            <a:normAutofit lnSpcReduction="10000"/>
          </a:bodyPr>
          <a:lstStyle/>
          <a:p>
            <a:pPr algn="just"/>
            <a:r>
              <a:rPr lang="ar-EG" b="1" dirty="0" smtClean="0"/>
              <a:t>طبيعة الرواية</a:t>
            </a:r>
            <a:endParaRPr lang="ar-EG" dirty="0" smtClean="0"/>
          </a:p>
          <a:p>
            <a:pPr algn="just"/>
            <a:r>
              <a:rPr lang="ar-EG" dirty="0" smtClean="0"/>
              <a:t>تقدم الرواية سرداً لأحداث وأزمنة وأماكن كثيرة، وهذا يتطلب أن يكون كاتبها مؤرخ للتاريخ، أو أن يكون باحثاً اجتماعياً ملماً بكافة التفاصيل حتى تتوافر المصداقية في روايته لأنه يتناول الحدث وكأنها تحدث في الحقيقة.. الأمر الذي يتطلب الدراسة المتعمقة لكافة الأنماط المحيطة </a:t>
            </a:r>
            <a:r>
              <a:rPr lang="ar-EG" dirty="0" err="1" smtClean="0"/>
              <a:t>به</a:t>
            </a:r>
            <a:r>
              <a:rPr lang="ar-EG" dirty="0" smtClean="0"/>
              <a:t> في البيئة لكي تبدو طبيعية لتتوافر واقعية الأحداث. فالإنسان ينجذب إلى كل ما هو واقعي أو اجتماعي يحدث من حوله.</a:t>
            </a:r>
          </a:p>
          <a:p>
            <a:pPr algn="just"/>
            <a:r>
              <a:rPr lang="ar-EG" dirty="0" smtClean="0"/>
              <a:t/>
            </a:r>
            <a:br>
              <a:rPr lang="ar-EG" dirty="0" smtClean="0"/>
            </a:b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342880"/>
          </a:xfrm>
        </p:spPr>
        <p:txBody>
          <a:bodyPr>
            <a:normAutofit fontScale="90000"/>
          </a:bodyPr>
          <a:lstStyle/>
          <a:p>
            <a:pPr algn="r"/>
            <a:r>
              <a:rPr lang="ar-EG" sz="2000" dirty="0" smtClean="0">
                <a:solidFill>
                  <a:srgbClr val="FF0000"/>
                </a:solidFill>
              </a:rPr>
              <a:t>تابع المحاضرة الثانية</a:t>
            </a:r>
            <a:endParaRPr lang="ar-EG" sz="2000" dirty="0">
              <a:solidFill>
                <a:srgbClr val="FF0000"/>
              </a:solidFill>
            </a:endParaRPr>
          </a:p>
        </p:txBody>
      </p:sp>
      <p:sp>
        <p:nvSpPr>
          <p:cNvPr id="3" name="عنصر نائب للمحتوى 2"/>
          <p:cNvSpPr>
            <a:spLocks noGrp="1"/>
          </p:cNvSpPr>
          <p:nvPr>
            <p:ph sz="quarter" idx="1"/>
          </p:nvPr>
        </p:nvSpPr>
        <p:spPr/>
        <p:txBody>
          <a:bodyPr/>
          <a:lstStyle/>
          <a:p>
            <a:pPr algn="just"/>
            <a:r>
              <a:rPr lang="ar-EG" b="1" dirty="0" smtClean="0"/>
              <a:t>ذاتية الرواية</a:t>
            </a:r>
            <a:endParaRPr lang="ar-EG" dirty="0" smtClean="0"/>
          </a:p>
          <a:p>
            <a:pPr algn="just"/>
            <a:r>
              <a:rPr lang="ar-EG" dirty="0" smtClean="0"/>
              <a:t>راوي أو سارد أو كاتب الأحداث بوسعه أن يعرض وجهة نظره الذاتية من خلال موضوع الرواية- لكن بطريقة غير مباشرة، في حين أن الأنواع القصصية الأخرى تكون موضوعية تقل التفاصيل فيها وتلتزم بقالب فني معين.</a:t>
            </a:r>
          </a:p>
          <a:p>
            <a:pPr algn="just"/>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half" idx="2"/>
          </p:nvPr>
        </p:nvSpPr>
        <p:spPr>
          <a:xfrm>
            <a:off x="609600" y="4962385"/>
            <a:ext cx="962004" cy="45719"/>
          </a:xfrm>
        </p:spPr>
        <p:txBody>
          <a:bodyPr>
            <a:normAutofit fontScale="25000" lnSpcReduction="20000"/>
          </a:bodyPr>
          <a:lstStyle/>
          <a:p>
            <a:endParaRPr lang="ar-EG" dirty="0"/>
          </a:p>
        </p:txBody>
      </p:sp>
      <p:sp>
        <p:nvSpPr>
          <p:cNvPr id="2" name="عنوان 1"/>
          <p:cNvSpPr>
            <a:spLocks noGrp="1"/>
          </p:cNvSpPr>
          <p:nvPr>
            <p:ph type="title"/>
          </p:nvPr>
        </p:nvSpPr>
        <p:spPr>
          <a:xfrm>
            <a:off x="609600" y="1214423"/>
            <a:ext cx="2212848" cy="1143008"/>
          </a:xfrm>
        </p:spPr>
        <p:txBody>
          <a:bodyPr>
            <a:normAutofit fontScale="90000"/>
          </a:bodyPr>
          <a:lstStyle/>
          <a:p>
            <a:pPr algn="r"/>
            <a:r>
              <a:rPr lang="ar-EG" dirty="0" smtClean="0"/>
              <a:t>جامعة بنها</a:t>
            </a:r>
            <a:br>
              <a:rPr lang="ar-EG" dirty="0" smtClean="0"/>
            </a:br>
            <a:r>
              <a:rPr lang="ar-EG" dirty="0" smtClean="0"/>
              <a:t>كلية الآداب </a:t>
            </a:r>
            <a:br>
              <a:rPr lang="ar-EG" dirty="0" smtClean="0"/>
            </a:br>
            <a:r>
              <a:rPr lang="ar-EG" dirty="0" smtClean="0"/>
              <a:t>قسم اللغة العربية</a:t>
            </a:r>
            <a:br>
              <a:rPr lang="ar-EG" dirty="0" smtClean="0"/>
            </a:br>
            <a:r>
              <a:rPr lang="ar-EG" dirty="0" smtClean="0"/>
              <a:t>الدراسات العليا</a:t>
            </a:r>
            <a:br>
              <a:rPr lang="ar-EG" dirty="0" smtClean="0"/>
            </a:br>
            <a:r>
              <a:rPr lang="ar-EG" dirty="0" smtClean="0"/>
              <a:t>  (</a:t>
            </a:r>
            <a:r>
              <a:rPr lang="ar-EG" dirty="0" err="1" smtClean="0"/>
              <a:t>دكتوراة</a:t>
            </a:r>
            <a:r>
              <a:rPr lang="ar-EG" dirty="0" smtClean="0"/>
              <a:t>)</a:t>
            </a:r>
            <a:endParaRPr lang="ar-EG" dirty="0"/>
          </a:p>
        </p:txBody>
      </p:sp>
      <p:pic>
        <p:nvPicPr>
          <p:cNvPr id="5" name="عنصر نائب للصورة 4" descr="1.png"/>
          <p:cNvPicPr>
            <a:picLocks noGrp="1" noChangeAspect="1"/>
          </p:cNvPicPr>
          <p:nvPr>
            <p:ph type="pic" idx="1"/>
          </p:nvPr>
        </p:nvPicPr>
        <p:blipFill>
          <a:blip r:embed="rId2"/>
          <a:srcRect t="5710" b="5710"/>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2414590"/>
          </a:xfrm>
        </p:spPr>
        <p:txBody>
          <a:bodyPr>
            <a:noAutofit/>
          </a:bodyPr>
          <a:lstStyle/>
          <a:p>
            <a:pPr algn="ctr"/>
            <a:r>
              <a:rPr lang="ar-EG" sz="3600" dirty="0" smtClean="0">
                <a:solidFill>
                  <a:schemeClr val="tx1"/>
                </a:solidFill>
                <a:effectLst>
                  <a:outerShdw blurRad="38100" dist="38100" dir="2700000" algn="tl">
                    <a:srgbClr val="000000">
                      <a:alpha val="43137"/>
                    </a:srgbClr>
                  </a:outerShdw>
                </a:effectLst>
              </a:rPr>
              <a:t>المحاضرة الأولى</a:t>
            </a: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4000" dirty="0" smtClean="0">
                <a:solidFill>
                  <a:srgbClr val="FFFF00"/>
                </a:solidFill>
                <a:effectLst>
                  <a:outerShdw blurRad="38100" dist="38100" dir="2700000" algn="tl">
                    <a:srgbClr val="000000">
                      <a:alpha val="43137"/>
                    </a:srgbClr>
                  </a:outerShdw>
                </a:effectLst>
              </a:rPr>
              <a:t>الرواية</a:t>
            </a:r>
            <a:endParaRPr lang="ar-EG" sz="3600" dirty="0"/>
          </a:p>
        </p:txBody>
      </p:sp>
      <p:sp>
        <p:nvSpPr>
          <p:cNvPr id="3" name="عنوان فرعي 2"/>
          <p:cNvSpPr>
            <a:spLocks noGrp="1"/>
          </p:cNvSpPr>
          <p:nvPr>
            <p:ph type="subTitle" idx="1"/>
          </p:nvPr>
        </p:nvSpPr>
        <p:spPr>
          <a:xfrm>
            <a:off x="533400" y="3857628"/>
            <a:ext cx="7854696" cy="1643074"/>
          </a:xfrm>
        </p:spPr>
        <p:txBody>
          <a:bodyPr>
            <a:normAutofit/>
          </a:bodyPr>
          <a:lstStyle/>
          <a:p>
            <a:pPr algn="ctr"/>
            <a:r>
              <a:rPr lang="ar-EG" dirty="0" smtClean="0"/>
              <a:t>تعريفها وعناصرها</a:t>
            </a:r>
            <a:endParaRPr lang="ar-EG" dirty="0" smtClean="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400" b="1" dirty="0" smtClean="0">
                <a:solidFill>
                  <a:srgbClr val="C00000"/>
                </a:solidFill>
              </a:rPr>
              <a:t>المحاضرة الأولى</a:t>
            </a:r>
            <a:endParaRPr lang="ar-EG" sz="1400" b="1" dirty="0">
              <a:solidFill>
                <a:srgbClr val="C00000"/>
              </a:solidFill>
            </a:endParaRPr>
          </a:p>
        </p:txBody>
      </p:sp>
      <p:sp>
        <p:nvSpPr>
          <p:cNvPr id="4" name="عنصر نائب للمحتوى 3"/>
          <p:cNvSpPr>
            <a:spLocks noGrp="1"/>
          </p:cNvSpPr>
          <p:nvPr>
            <p:ph sz="quarter" idx="1"/>
          </p:nvPr>
        </p:nvSpPr>
        <p:spPr/>
        <p:txBody>
          <a:bodyPr>
            <a:normAutofit/>
          </a:bodyPr>
          <a:lstStyle/>
          <a:p>
            <a:pPr algn="just"/>
            <a:r>
              <a:rPr lang="ar-EG" b="1" dirty="0" smtClean="0"/>
              <a:t>الرواية</a:t>
            </a:r>
            <a:r>
              <a:rPr lang="ar-EG" dirty="0" smtClean="0"/>
              <a:t> هي سرد نثري طويل يصف شخصيات خيالية أو واقعية وأحداثاً على شكل </a:t>
            </a:r>
            <a:r>
              <a:rPr lang="ar-EG" dirty="0" smtClean="0"/>
              <a:t>قصة</a:t>
            </a:r>
            <a:r>
              <a:rPr lang="ar-EG" dirty="0" smtClean="0"/>
              <a:t> متسلسلة، كما أنها أكبر الأجناس القصصية من حيث الحجم وتعدد الشخصيات وتنوع الأحداث، وقد ظهرت في </a:t>
            </a:r>
            <a:r>
              <a:rPr lang="ar-EG" dirty="0" smtClean="0"/>
              <a:t>أوربا</a:t>
            </a:r>
            <a:r>
              <a:rPr lang="ar-EG" dirty="0" smtClean="0"/>
              <a:t> بوصفها جنساً أدبياً مؤثراً في </a:t>
            </a:r>
            <a:r>
              <a:rPr lang="ar-EG" dirty="0" smtClean="0"/>
              <a:t>القرن الثامن عشر، </a:t>
            </a:r>
            <a:r>
              <a:rPr lang="ar-EG" dirty="0" smtClean="0"/>
              <a:t>والرواية حكاية تعتمد السرد بما فيه من وصف وحوار وصراع بين الشخصيات وما ينطوي عليه ذلك من تأزم وجدل وتغذيه الأحداث</a:t>
            </a:r>
            <a:r>
              <a:rPr lang="ar-EG" dirty="0" smtClean="0"/>
              <a:t>.</a:t>
            </a:r>
            <a:r>
              <a:rPr lang="ar-EG" baseline="30000" dirty="0" smtClean="0"/>
              <a:t> </a:t>
            </a:r>
            <a:r>
              <a:rPr lang="ar-EG" dirty="0" smtClean="0"/>
              <a:t/>
            </a:r>
            <a:br>
              <a:rPr lang="ar-EG" dirty="0" smtClean="0"/>
            </a:b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58204" cy="285752"/>
          </a:xfrm>
        </p:spPr>
        <p:txBody>
          <a:bodyPr>
            <a:noAutofit/>
          </a:bodyPr>
          <a:lstStyle/>
          <a:p>
            <a:pPr algn="r"/>
            <a:r>
              <a:rPr lang="ar-EG" sz="1400" b="1" dirty="0" smtClean="0">
                <a:solidFill>
                  <a:srgbClr val="C00000"/>
                </a:solidFill>
              </a:rPr>
              <a:t>تابع المحاضرة الأولى</a:t>
            </a:r>
            <a:endParaRPr lang="ar-EG" sz="1400" b="1" dirty="0">
              <a:solidFill>
                <a:srgbClr val="C00000"/>
              </a:solidFill>
            </a:endParaRPr>
          </a:p>
        </p:txBody>
      </p:sp>
      <p:sp>
        <p:nvSpPr>
          <p:cNvPr id="4" name="عنصر نائب للمحتوى 3"/>
          <p:cNvSpPr>
            <a:spLocks noGrp="1"/>
          </p:cNvSpPr>
          <p:nvPr>
            <p:ph sz="quarter" idx="1"/>
          </p:nvPr>
        </p:nvSpPr>
        <p:spPr/>
        <p:txBody>
          <a:bodyPr>
            <a:normAutofit fontScale="77500" lnSpcReduction="20000"/>
          </a:bodyPr>
          <a:lstStyle/>
          <a:p>
            <a:pPr algn="just"/>
            <a:r>
              <a:rPr lang="ar-EG" dirty="0" smtClean="0"/>
              <a:t>عناصر بناء </a:t>
            </a:r>
            <a:r>
              <a:rPr lang="ar-EG" dirty="0" smtClean="0"/>
              <a:t>الرواية</a:t>
            </a:r>
            <a:endParaRPr lang="ar-EG" dirty="0" smtClean="0"/>
          </a:p>
          <a:p>
            <a:pPr algn="just"/>
            <a:r>
              <a:rPr lang="ar-EG" b="1" dirty="0" smtClean="0"/>
              <a:t>الشخصيات</a:t>
            </a:r>
            <a:endParaRPr lang="ar-EG" b="1" dirty="0" smtClean="0"/>
          </a:p>
          <a:p>
            <a:pPr algn="just"/>
            <a:r>
              <a:rPr lang="ar-EG" dirty="0" smtClean="0"/>
              <a:t>الشخصية في الرواية هي التي تجذب القارئ أو المستمع لها، فتحقق الاختيار الصحيح لها مهم للغاية. وللوصول إلى الاختيار الصحيح لا بد وأن تكون الشخصيات ذات أبعاد ثلاثية مثل باقي شخصيات الحياة: أشخاص لها مخاوف وآمال، أشخاص لها نقاط ضعف ونقاط قوة، أشخاص لها هدف أو أكثر في الحياة.</a:t>
            </a:r>
          </a:p>
          <a:p>
            <a:pPr algn="just"/>
            <a:r>
              <a:rPr lang="ar-EG" b="1" dirty="0" smtClean="0"/>
              <a:t>البطل</a:t>
            </a:r>
            <a:r>
              <a:rPr lang="ar-EG" dirty="0" smtClean="0"/>
              <a:t>: وهي الشخصية المحورية في العمل الأدبي، وشخصيته دائماً ما تكون مرنة قادرة على التغير.. وتغلب عليه السمات العشر التالية والتي تُبنى عليها الرواية حتى نهايتها:</a:t>
            </a:r>
          </a:p>
          <a:p>
            <a:pPr algn="just"/>
            <a:r>
              <a:rPr lang="ar-EG" dirty="0" smtClean="0"/>
              <a:t>تعثره في الأحداث لوجود تحدي أمامه يعترضه.</a:t>
            </a:r>
          </a:p>
          <a:p>
            <a:pPr algn="just"/>
            <a:r>
              <a:rPr lang="ar-EG" dirty="0" smtClean="0"/>
              <a:t>رفضه لهذا التحدي.</a:t>
            </a:r>
          </a:p>
          <a:p>
            <a:pPr algn="just"/>
            <a:r>
              <a:rPr lang="ar-EG" dirty="0" smtClean="0"/>
              <a:t>إجبار نفسه على قبول هذا التحدي.</a:t>
            </a:r>
          </a:p>
          <a:p>
            <a:pPr algn="just"/>
            <a:r>
              <a:rPr lang="ar-EG" dirty="0" smtClean="0"/>
              <a:t>السفر في طريق المحاولات.</a:t>
            </a:r>
          </a:p>
          <a:p>
            <a:pPr algn="just"/>
            <a:r>
              <a:rPr lang="ar-EG" dirty="0" smtClean="0"/>
              <a:t>جمع القوى والحلفاء له</a:t>
            </a:r>
            <a:r>
              <a:rPr lang="ar-EG" dirty="0" smtClean="0"/>
              <a:t>.</a:t>
            </a:r>
            <a:endParaRPr lang="ar-EG"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285752"/>
          </a:xfrm>
        </p:spPr>
        <p:txBody>
          <a:bodyPr>
            <a:noAutofit/>
          </a:bodyPr>
          <a:lstStyle/>
          <a:p>
            <a:pPr lvl="0" algn="r"/>
            <a:r>
              <a:rPr lang="ar-EG" sz="1600" b="1" dirty="0" smtClean="0">
                <a:solidFill>
                  <a:srgbClr val="FF0000"/>
                </a:solidFill>
              </a:rPr>
              <a:t>تابع المحاضرة الأولى</a:t>
            </a:r>
            <a:endParaRPr lang="en-US" sz="1600" b="1" dirty="0">
              <a:solidFill>
                <a:srgbClr val="FF0000"/>
              </a:solidFill>
            </a:endParaRPr>
          </a:p>
        </p:txBody>
      </p:sp>
      <p:sp>
        <p:nvSpPr>
          <p:cNvPr id="4" name="عنصر نائب للمحتوى 3"/>
          <p:cNvSpPr>
            <a:spLocks noGrp="1"/>
          </p:cNvSpPr>
          <p:nvPr>
            <p:ph sz="quarter" idx="1"/>
          </p:nvPr>
        </p:nvSpPr>
        <p:spPr/>
        <p:txBody>
          <a:bodyPr>
            <a:normAutofit fontScale="92500" lnSpcReduction="20000"/>
          </a:bodyPr>
          <a:lstStyle/>
          <a:p>
            <a:pPr algn="just"/>
            <a:r>
              <a:rPr lang="ar-EG" b="1" dirty="0" smtClean="0"/>
              <a:t>الخصم</a:t>
            </a:r>
            <a:r>
              <a:rPr lang="ar-EG" dirty="0" smtClean="0"/>
              <a:t>: وهو القوى التي يناضل معها البطل والذي يقدم عنصر الشر في الوقت ذاته، وقد يكون الشر مقدما في صورة بسيطة أو صورة معقدة بأحداث وشخصيات متعددة. ولا يتمثل الخصم في شخص فقط يحاول هزيمة البطل والانتصار عليه.. فمن الممكن أن يكون صراع البطل نفسيا مع سلوك وقرارات خاطئة تراوده ويحاول التغلب عليها.</a:t>
            </a:r>
          </a:p>
          <a:p>
            <a:pPr algn="just"/>
            <a:r>
              <a:rPr lang="ar-EG" dirty="0" smtClean="0"/>
              <a:t>وقد تخضع كلٌ من شخصيات الخير والشر لتغير أفضل في السلوك، وهذا نوع آخر من حل الصراع "التغير في الشخصية" وليس فقط انتصار البطل على الخصم.</a:t>
            </a:r>
          </a:p>
          <a:p>
            <a:pPr algn="just"/>
            <a:r>
              <a:rPr lang="ar-EG" b="1" dirty="0" smtClean="0"/>
              <a:t>الشخصيات المساعدة</a:t>
            </a:r>
            <a:r>
              <a:rPr lang="ar-EG" dirty="0" smtClean="0"/>
              <a:t> (الثانوية): إذا كانت الرواية تركز على بطل أو بطلين (قوى الخير والشر)، فهناك شخصيات أخرى متعددة تكمل بناء الرواية وتسمى بالشخصيات المساعدة أو الثانوية. فقد يكون ليس لهم دور رئيسي لكنه أساسي وبدونه لن تَكتمل الأحداث.</a:t>
            </a:r>
          </a:p>
          <a:p>
            <a:pPr algn="just"/>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28670"/>
            <a:ext cx="8229600" cy="285752"/>
          </a:xfrm>
        </p:spPr>
        <p:txBody>
          <a:bodyPr>
            <a:noAutofit/>
          </a:bodyPr>
          <a:lstStyle/>
          <a:p>
            <a:pPr lvl="0" algn="r"/>
            <a:r>
              <a:rPr lang="ar-EG" sz="1600" b="1" dirty="0" smtClean="0">
                <a:solidFill>
                  <a:srgbClr val="FF0000"/>
                </a:solidFill>
              </a:rPr>
              <a:t>تابع المحاضرة الأولى</a:t>
            </a:r>
            <a:endParaRPr lang="ar-EG" sz="1600" b="1" dirty="0">
              <a:solidFill>
                <a:srgbClr val="FF0000"/>
              </a:solidFill>
            </a:endParaRPr>
          </a:p>
        </p:txBody>
      </p:sp>
      <p:sp>
        <p:nvSpPr>
          <p:cNvPr id="4" name="عنصر نائب للمحتوى 3"/>
          <p:cNvSpPr>
            <a:spLocks noGrp="1"/>
          </p:cNvSpPr>
          <p:nvPr>
            <p:ph sz="quarter" idx="1"/>
          </p:nvPr>
        </p:nvSpPr>
        <p:spPr/>
        <p:txBody>
          <a:bodyPr>
            <a:normAutofit fontScale="77500" lnSpcReduction="20000"/>
          </a:bodyPr>
          <a:lstStyle/>
          <a:p>
            <a:pPr algn="just"/>
            <a:r>
              <a:rPr lang="ar-EG" b="1" dirty="0" smtClean="0"/>
              <a:t>الحبكة</a:t>
            </a:r>
            <a:endParaRPr lang="ar-EG" b="1" dirty="0" smtClean="0"/>
          </a:p>
          <a:p>
            <a:pPr algn="just"/>
            <a:r>
              <a:rPr lang="ar-EG" dirty="0" smtClean="0"/>
              <a:t>هو سير أحداث القصة ناحية الحل. ويوجد نمطان لأحداث الحبكة:</a:t>
            </a:r>
          </a:p>
          <a:p>
            <a:pPr algn="just"/>
            <a:r>
              <a:rPr lang="ar-EG" b="1" dirty="0" smtClean="0"/>
              <a:t>الحبكة النمطية</a:t>
            </a:r>
            <a:r>
              <a:rPr lang="ar-EG" dirty="0" smtClean="0"/>
              <a:t>: وفيها تسير الأحداث بالشكل المتعارف عليها من البداية الطبيعية للأحداث ثم التسلسل الطبيعي في حدوث الأزمة ثم تصاعدها ومحاولة حلها.</a:t>
            </a:r>
          </a:p>
          <a:p>
            <a:pPr algn="just"/>
            <a:r>
              <a:rPr lang="ar-EG" b="1" dirty="0" smtClean="0"/>
              <a:t>الحبكة المركبة</a:t>
            </a:r>
            <a:r>
              <a:rPr lang="ar-EG" dirty="0" smtClean="0"/>
              <a:t>: التي تبدأ الأحداث فيها بالنهاية، ثم يتم استعراض الأحداث التي أدت إليها.. أي يبدأ الكاتب بالعقدة ثم يحاول حلها.</a:t>
            </a:r>
          </a:p>
          <a:p>
            <a:pPr algn="just"/>
            <a:r>
              <a:rPr lang="ar-EG" b="1" dirty="0" smtClean="0"/>
              <a:t>الموضوع</a:t>
            </a:r>
            <a:r>
              <a:rPr lang="ar-EG" b="1" dirty="0" smtClean="0"/>
              <a:t>:</a:t>
            </a:r>
          </a:p>
          <a:p>
            <a:pPr algn="just"/>
            <a:r>
              <a:rPr lang="ar-EG" dirty="0" smtClean="0"/>
              <a:t>الموضوع هو الوعظ أو القيمة التي يتم تقديمها في الرواية ويدور حولها مضمون الرواية بأكمله.</a:t>
            </a:r>
          </a:p>
          <a:p>
            <a:pPr algn="just"/>
            <a:r>
              <a:rPr lang="ar-EG" dirty="0" smtClean="0"/>
              <a:t>كما يمكن وصف الموضوع بأنه رسالة أو الدرس الذي يحاول الكاتب أن يلقنه للقارئ. ويُكشف الستار عن هذه القيم من خلال العقبات التي تواجهها شخصيات الرواية محاولين تخطي هذه العقبات من أجل إحراز الهدف، ويعتبر الموضوع هو أساس القصة والغرض منها وبدون الهدف ستصبح القصة تافهة.</a:t>
            </a:r>
          </a:p>
          <a:p>
            <a:pPr algn="just"/>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200004"/>
          </a:xfrm>
        </p:spPr>
        <p:txBody>
          <a:bodyPr>
            <a:normAutofit fontScale="90000"/>
          </a:bodyPr>
          <a:lstStyle/>
          <a:p>
            <a:pPr algn="r"/>
            <a:r>
              <a:rPr lang="ar-EG" sz="1600" dirty="0" smtClean="0">
                <a:solidFill>
                  <a:srgbClr val="FF0000"/>
                </a:solidFill>
              </a:rPr>
              <a:t>المحاضرة الأولى</a:t>
            </a:r>
            <a:endParaRPr lang="ar-EG" sz="1600" dirty="0">
              <a:solidFill>
                <a:srgbClr val="FF0000"/>
              </a:solidFill>
            </a:endParaRPr>
          </a:p>
        </p:txBody>
      </p:sp>
      <p:sp>
        <p:nvSpPr>
          <p:cNvPr id="3" name="عنصر نائب للمحتوى 2"/>
          <p:cNvSpPr>
            <a:spLocks noGrp="1"/>
          </p:cNvSpPr>
          <p:nvPr>
            <p:ph sz="quarter" idx="1"/>
          </p:nvPr>
        </p:nvSpPr>
        <p:spPr/>
        <p:txBody>
          <a:bodyPr>
            <a:normAutofit fontScale="92500" lnSpcReduction="10000"/>
          </a:bodyPr>
          <a:lstStyle/>
          <a:p>
            <a:pPr algn="just"/>
            <a:r>
              <a:rPr lang="ar-EG" b="1" dirty="0" smtClean="0"/>
              <a:t>الزمان والمكان</a:t>
            </a:r>
            <a:endParaRPr lang="ar-EG" b="1" dirty="0" smtClean="0"/>
          </a:p>
          <a:p>
            <a:pPr algn="just"/>
            <a:r>
              <a:rPr lang="ar-EG" b="1" dirty="0" smtClean="0"/>
              <a:t>زمن الرواية</a:t>
            </a:r>
            <a:endParaRPr lang="ar-EG" dirty="0" smtClean="0"/>
          </a:p>
          <a:p>
            <a:pPr algn="just"/>
            <a:r>
              <a:rPr lang="ar-EG" dirty="0" smtClean="0"/>
              <a:t>يوجد زمنان للرواية، الأول هو الزمن العام الذي تدور فيه أحداث الرواية كحقبة زمنية محددة مثل قرن أو سنة من السنين، والثاني هو الزمن الخاص أو يُطلق عليه زمن الرواية هو الذي يقدم فترة زمنية محددة تدور فيه الرواية كيوم محدد من أيام الشهر وما إلى ذلك.</a:t>
            </a:r>
          </a:p>
          <a:p>
            <a:pPr algn="just"/>
            <a:r>
              <a:rPr lang="ar-EG" b="1" dirty="0" smtClean="0"/>
              <a:t>مكان الرواية</a:t>
            </a:r>
            <a:endParaRPr lang="ar-EG" dirty="0" smtClean="0"/>
          </a:p>
          <a:p>
            <a:pPr algn="just"/>
            <a:r>
              <a:rPr lang="ar-EG" dirty="0" smtClean="0"/>
              <a:t>لابد وأن يكون وصف الكاتب للمكان وصفاً حياً لكي يتعايش القارئ مع أحداث الرواية وكأنها حقيقة، وهذا يتطلب من الكاتب زيارة أماكن الأحداث حتى يتمكن من وصفها بدقة.</a:t>
            </a:r>
          </a:p>
          <a:p>
            <a:pPr algn="just"/>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62200" y="1142984"/>
            <a:ext cx="6138890" cy="1928826"/>
          </a:xfrm>
        </p:spPr>
        <p:txBody>
          <a:bodyPr>
            <a:noAutofit/>
          </a:bodyPr>
          <a:lstStyle/>
          <a:p>
            <a:pPr algn="ctr"/>
            <a:r>
              <a:rPr lang="ar-EG" sz="3600" dirty="0" smtClean="0">
                <a:solidFill>
                  <a:schemeClr val="tx1"/>
                </a:solidFill>
                <a:effectLst>
                  <a:outerShdw blurRad="38100" dist="38100" dir="2700000" algn="tl">
                    <a:srgbClr val="000000">
                      <a:alpha val="43137"/>
                    </a:srgbClr>
                  </a:outerShdw>
                </a:effectLst>
              </a:rPr>
              <a:t>المحاضرة الثانية</a:t>
            </a: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5400" dirty="0" smtClean="0">
                <a:solidFill>
                  <a:srgbClr val="FFFF00"/>
                </a:solidFill>
                <a:effectLst>
                  <a:outerShdw blurRad="38100" dist="38100" dir="2700000" algn="tl">
                    <a:srgbClr val="000000">
                      <a:alpha val="43137"/>
                    </a:srgbClr>
                  </a:outerShdw>
                </a:effectLst>
              </a:rPr>
              <a:t>المقومات الفنية للرواية</a:t>
            </a:r>
            <a:endParaRPr lang="ar-EG" sz="3600" dirty="0"/>
          </a:p>
        </p:txBody>
      </p:sp>
      <p:sp>
        <p:nvSpPr>
          <p:cNvPr id="3" name="عنوان فرعي 2"/>
          <p:cNvSpPr>
            <a:spLocks noGrp="1"/>
          </p:cNvSpPr>
          <p:nvPr>
            <p:ph type="subTitle" idx="1"/>
          </p:nvPr>
        </p:nvSpPr>
        <p:spPr>
          <a:xfrm flipV="1">
            <a:off x="1428728" y="4981135"/>
            <a:ext cx="6959368" cy="45719"/>
          </a:xfrm>
        </p:spPr>
        <p:txBody>
          <a:bodyPr>
            <a:normAutofit fontScale="25000" lnSpcReduction="20000"/>
          </a:bodyPr>
          <a:lstStyle/>
          <a:p>
            <a:pPr algn="ctr"/>
            <a:endParaRPr lang="ar-EG"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TotalTime>
  <Words>784</Words>
  <PresentationFormat>عرض على الشاشة (3:4)‏</PresentationFormat>
  <Paragraphs>57</Paragraphs>
  <Slides>14</Slides>
  <Notes>1</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ألوان متوسطة</vt:lpstr>
      <vt:lpstr>  مادة موضوع خاص في السرد</vt:lpstr>
      <vt:lpstr>جامعة بنها كلية الآداب  قسم اللغة العربية الدراسات العليا   (دكتوراة)</vt:lpstr>
      <vt:lpstr>المحاضرة الأولى  الرواية</vt:lpstr>
      <vt:lpstr>المحاضرة الأولى</vt:lpstr>
      <vt:lpstr>تابع المحاضرة الأولى</vt:lpstr>
      <vt:lpstr>تابع المحاضرة الأولى</vt:lpstr>
      <vt:lpstr>تابع المحاضرة الأولى</vt:lpstr>
      <vt:lpstr>المحاضرة الأولى</vt:lpstr>
      <vt:lpstr>المحاضرة الثانية  المقومات الفنية للرواية</vt:lpstr>
      <vt:lpstr>تابع المحاضرة الثانية</vt:lpstr>
      <vt:lpstr>تابع المحاضرة الثانية</vt:lpstr>
      <vt:lpstr>تابع المحاضرة الثانية</vt:lpstr>
      <vt:lpstr>تابع المحاضرة الثانية</vt:lpstr>
      <vt:lpstr>تابع المحاضرة الثانية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مادة موضوع خاص في المسرح</dc:title>
  <dc:creator>TopNet</dc:creator>
  <cp:lastModifiedBy>TopNet</cp:lastModifiedBy>
  <cp:revision>3</cp:revision>
  <dcterms:created xsi:type="dcterms:W3CDTF">2020-03-28T10:13:37Z</dcterms:created>
  <dcterms:modified xsi:type="dcterms:W3CDTF">2020-03-28T10:35:48Z</dcterms:modified>
</cp:coreProperties>
</file>